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70" r:id="rId5"/>
    <p:sldId id="261" r:id="rId6"/>
    <p:sldId id="262" r:id="rId7"/>
    <p:sldId id="263" r:id="rId8"/>
    <p:sldId id="269" r:id="rId9"/>
  </p:sldIdLst>
  <p:sldSz cx="12192000" cy="68580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252" y="-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79" y="273600"/>
            <a:ext cx="10972441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79" y="1604520"/>
            <a:ext cx="10972441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79" y="3682080"/>
            <a:ext cx="10972441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79" y="273600"/>
            <a:ext cx="10972441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1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1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1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1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79" y="273600"/>
            <a:ext cx="10972441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79" y="1604520"/>
            <a:ext cx="10972441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609479" y="1604520"/>
            <a:ext cx="10972441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Picture 33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1" cy="3977280"/>
          </a:xfrm>
          <a:prstGeom prst="rect">
            <a:avLst/>
          </a:prstGeom>
          <a:ln w="54720">
            <a:noFill/>
          </a:ln>
        </p:spPr>
      </p:pic>
      <p:pic>
        <p:nvPicPr>
          <p:cNvPr id="35" name="Picture 34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1" cy="3977280"/>
          </a:xfrm>
          <a:prstGeom prst="rect">
            <a:avLst/>
          </a:prstGeom>
          <a:ln w="54720"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79" y="273600"/>
            <a:ext cx="10972441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79" y="1604520"/>
            <a:ext cx="10972441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79" y="273600"/>
            <a:ext cx="10972441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79" y="1604520"/>
            <a:ext cx="10972441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79" y="273600"/>
            <a:ext cx="10972441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1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1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79" y="273600"/>
            <a:ext cx="10972441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79" y="273600"/>
            <a:ext cx="10972441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79" y="273600"/>
            <a:ext cx="10972441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1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1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1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79" y="273600"/>
            <a:ext cx="10972441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1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1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1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79" y="273600"/>
            <a:ext cx="10972441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1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1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79" y="3682080"/>
            <a:ext cx="10972441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79" y="273600"/>
            <a:ext cx="10972441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09479" y="1604520"/>
            <a:ext cx="10972441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2"/>
          <p:cNvSpPr/>
          <p:nvPr/>
        </p:nvSpPr>
        <p:spPr>
          <a:xfrm>
            <a:off x="2106361" y="673560"/>
            <a:ext cx="2052000" cy="1499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000" strike="noStrike">
                <a:solidFill>
                  <a:srgbClr val="FFFFFF"/>
                </a:solidFill>
                <a:latin typeface="Calibri"/>
                <a:ea typeface="DejaVu Sans"/>
              </a:rPr>
              <a:t>A hybrid model that gives you the best of captive center and an outsourced relationship</a:t>
            </a:r>
            <a:endParaRPr/>
          </a:p>
        </p:txBody>
      </p:sp>
      <p:sp>
        <p:nvSpPr>
          <p:cNvPr id="114" name="CustomShape 4"/>
          <p:cNvSpPr/>
          <p:nvPr/>
        </p:nvSpPr>
        <p:spPr>
          <a:xfrm>
            <a:off x="2712599" y="1676160"/>
            <a:ext cx="5169241" cy="1002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4400" b="1" u="sng" strike="noStrike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ea typeface="DejaVu Sans"/>
              </a:rPr>
              <a:t>TechLabAuto</a:t>
            </a:r>
            <a:endParaRPr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100000"/>
              </a:lnSpc>
            </a:pPr>
            <a:r>
              <a:rPr lang="en-US" sz="1600" b="1" strike="noStrike" dirty="0">
                <a:solidFill>
                  <a:srgbClr val="ED7D31"/>
                </a:solidFill>
                <a:latin typeface="Calibri"/>
                <a:ea typeface="DejaVu Sans"/>
              </a:rPr>
              <a:t>Your Trusted Partner in Overcoming Business Uncertainties.</a:t>
            </a:r>
            <a:endParaRPr dirty="0"/>
          </a:p>
        </p:txBody>
      </p:sp>
      <p:sp>
        <p:nvSpPr>
          <p:cNvPr id="115" name="CustomShape 5"/>
          <p:cNvSpPr/>
          <p:nvPr/>
        </p:nvSpPr>
        <p:spPr>
          <a:xfrm>
            <a:off x="2677681" y="3177720"/>
            <a:ext cx="398160" cy="398160"/>
          </a:xfrm>
          <a:prstGeom prst="pie">
            <a:avLst>
              <a:gd name="adj1" fmla="val 5400000"/>
              <a:gd name="adj2" fmla="val 16200000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6" name="CustomShape 6"/>
          <p:cNvSpPr/>
          <p:nvPr/>
        </p:nvSpPr>
        <p:spPr>
          <a:xfrm>
            <a:off x="2877840" y="3177720"/>
            <a:ext cx="8071561" cy="398160"/>
          </a:xfrm>
          <a:prstGeom prst="rect">
            <a:avLst/>
          </a:prstGeom>
          <a:solidFill>
            <a:schemeClr val="lt1">
              <a:alpha val="90000"/>
              <a:hueOff val="0"/>
              <a:satOff val="0"/>
              <a:lumOff val="0"/>
              <a:alphaOff val="0"/>
            </a:schemeClr>
          </a:solidFill>
          <a:ln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760" tIns="68760" rIns="68760" bIns="68760" anchor="ctr"/>
          <a:lstStyle/>
          <a:p>
            <a:pPr algn="ctr">
              <a:lnSpc>
                <a:spcPct val="90000"/>
              </a:lnSpc>
            </a:pPr>
            <a:r>
              <a:rPr lang="en-US" strike="noStrike" dirty="0">
                <a:solidFill>
                  <a:srgbClr val="000000"/>
                </a:solidFill>
                <a:latin typeface="Calibri"/>
                <a:ea typeface="DejaVu Sans"/>
              </a:rPr>
              <a:t>An ERP Solution For </a:t>
            </a:r>
            <a:r>
              <a:rPr lang="en-US" strike="noStrike" dirty="0" smtClean="0">
                <a:solidFill>
                  <a:srgbClr val="000000"/>
                </a:solidFill>
                <a:latin typeface="Calibri"/>
                <a:ea typeface="DejaVu Sans"/>
              </a:rPr>
              <a:t>Multi-brand </a:t>
            </a:r>
            <a:r>
              <a:rPr lang="en-US" strike="noStrike" dirty="0" smtClean="0">
                <a:solidFill>
                  <a:srgbClr val="000000"/>
                </a:solidFill>
                <a:latin typeface="Calibri"/>
                <a:ea typeface="DejaVu Sans"/>
              </a:rPr>
              <a:t>Workshop</a:t>
            </a:r>
            <a:endParaRPr/>
          </a:p>
        </p:txBody>
      </p:sp>
      <p:pic>
        <p:nvPicPr>
          <p:cNvPr id="10" name="Picture 9" descr="ATL Logo-01250X2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0"/>
            <a:ext cx="762000" cy="76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2"/>
          <p:cNvSpPr/>
          <p:nvPr/>
        </p:nvSpPr>
        <p:spPr>
          <a:xfrm>
            <a:off x="2106361" y="673560"/>
            <a:ext cx="2052000" cy="1499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000" strike="noStrike">
                <a:solidFill>
                  <a:srgbClr val="FFFFFF"/>
                </a:solidFill>
                <a:latin typeface="Calibri"/>
                <a:ea typeface="DejaVu Sans"/>
              </a:rPr>
              <a:t>A hybrid model that gives you the best of captive center and an outsourced relationship</a:t>
            </a:r>
            <a:endParaRPr/>
          </a:p>
        </p:txBody>
      </p:sp>
      <p:sp>
        <p:nvSpPr>
          <p:cNvPr id="120" name="CustomShape 4"/>
          <p:cNvSpPr/>
          <p:nvPr/>
        </p:nvSpPr>
        <p:spPr>
          <a:xfrm>
            <a:off x="1538281" y="1445040"/>
            <a:ext cx="10031040" cy="1124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1600" strike="noStrike">
                <a:solidFill>
                  <a:srgbClr val="333333"/>
                </a:solidFill>
                <a:latin typeface="Calibri"/>
                <a:ea typeface="DejaVu Sans"/>
              </a:rPr>
              <a:t>Manage Automobile business challenges such as productivity, scalability, costs and business growth with a trusted partner.</a:t>
            </a:r>
            <a:endParaRPr/>
          </a:p>
        </p:txBody>
      </p:sp>
      <p:sp>
        <p:nvSpPr>
          <p:cNvPr id="121" name="CustomShape 5"/>
          <p:cNvSpPr/>
          <p:nvPr/>
        </p:nvSpPr>
        <p:spPr>
          <a:xfrm>
            <a:off x="1543319" y="2788560"/>
            <a:ext cx="10448281" cy="304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en-US" b="1" strike="noStrike" dirty="0">
                <a:solidFill>
                  <a:srgbClr val="F15D22"/>
                </a:solidFill>
                <a:latin typeface="Calibri"/>
                <a:ea typeface="DejaVu Sans"/>
              </a:rPr>
              <a:t>Lead Your Company Forward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en-US" sz="1600" strike="noStrike" dirty="0">
                <a:solidFill>
                  <a:srgbClr val="005295"/>
                </a:solidFill>
                <a:latin typeface="Calibri"/>
                <a:ea typeface="DejaVu Sans"/>
              </a:rPr>
              <a:t>Open up New Markets, Serve Customers, Increase Efficiency, Control Costs and Develop New Products, Markets and Services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en-US" sz="1600" strike="noStrike" dirty="0">
                <a:solidFill>
                  <a:srgbClr val="333333"/>
                </a:solidFill>
                <a:latin typeface="Calibri"/>
                <a:ea typeface="DejaVu Sans"/>
              </a:rPr>
              <a:t>A business owner/CEO is ultimately responsible for every decision that is made within the company. The job can be very demanding, but also very rewarding when the company succeeds. You may have a clear vision of where your company needs to be but not a clear path on how to get there</a:t>
            </a:r>
            <a:r>
              <a:rPr lang="en-US" sz="1600" strike="noStrike" dirty="0" smtClean="0">
                <a:solidFill>
                  <a:srgbClr val="333333"/>
                </a:solidFill>
                <a:latin typeface="Calibri"/>
                <a:ea typeface="DejaVu Sans"/>
              </a:rPr>
              <a:t>.</a:t>
            </a:r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en-US" sz="1600" b="1" strike="noStrike" dirty="0" smtClean="0">
                <a:solidFill>
                  <a:srgbClr val="5B9BD5"/>
                </a:solidFill>
                <a:latin typeface="Calibri"/>
                <a:ea typeface="DejaVu Sans"/>
              </a:rPr>
              <a:t>TechLabAuto</a:t>
            </a:r>
            <a:r>
              <a:rPr lang="en-US" sz="1600" strike="noStrike" dirty="0" smtClean="0">
                <a:solidFill>
                  <a:srgbClr val="333333"/>
                </a:solidFill>
                <a:latin typeface="Calibri"/>
                <a:ea typeface="DejaVu Sans"/>
              </a:rPr>
              <a:t> </a:t>
            </a:r>
            <a:r>
              <a:rPr lang="en-US" sz="1600" strike="noStrike" dirty="0">
                <a:solidFill>
                  <a:srgbClr val="333333"/>
                </a:solidFill>
                <a:latin typeface="Calibri"/>
                <a:ea typeface="DejaVu Sans"/>
              </a:rPr>
              <a:t>is the #1 choice for Automobile businesses tycoons to run their Automobile ERP, CRM and e-commerce solution on web. </a:t>
            </a:r>
            <a:r>
              <a:rPr lang="en-US" sz="1600" b="1" strike="noStrike" dirty="0" smtClean="0">
                <a:solidFill>
                  <a:srgbClr val="5B9BD5"/>
                </a:solidFill>
                <a:latin typeface="Calibri"/>
                <a:ea typeface="DejaVu Sans"/>
              </a:rPr>
              <a:t>TechLabAuto</a:t>
            </a:r>
            <a:r>
              <a:rPr lang="en-US" sz="1600" strike="noStrike" dirty="0" smtClean="0">
                <a:solidFill>
                  <a:srgbClr val="333333"/>
                </a:solidFill>
                <a:latin typeface="Calibri"/>
                <a:ea typeface="DejaVu Sans"/>
              </a:rPr>
              <a:t> </a:t>
            </a:r>
            <a:r>
              <a:rPr lang="en-US" sz="1600" strike="noStrike" dirty="0">
                <a:solidFill>
                  <a:srgbClr val="FF6600"/>
                </a:solidFill>
                <a:latin typeface="Calibri"/>
                <a:ea typeface="DejaVu Sans"/>
              </a:rPr>
              <a:t>helps you run your business rather than managing technology</a:t>
            </a:r>
            <a:r>
              <a:rPr lang="en-US" sz="1600" strike="noStrike" dirty="0" smtClean="0">
                <a:solidFill>
                  <a:srgbClr val="333333"/>
                </a:solidFill>
                <a:latin typeface="Calibri"/>
                <a:ea typeface="DejaVu Sans"/>
              </a:rPr>
              <a:t>.</a:t>
            </a:r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en-US" sz="1600" strike="noStrike" dirty="0">
                <a:solidFill>
                  <a:srgbClr val="333333"/>
                </a:solidFill>
                <a:latin typeface="Calibri"/>
                <a:ea typeface="DejaVu Sans"/>
              </a:rPr>
              <a:t>With </a:t>
            </a:r>
            <a:r>
              <a:rPr lang="en-US" sz="1600" b="1" i="1" strike="noStrike" dirty="0" smtClean="0">
                <a:solidFill>
                  <a:srgbClr val="5B9BD5"/>
                </a:solidFill>
                <a:latin typeface="Calibri"/>
                <a:ea typeface="DejaVu Sans"/>
              </a:rPr>
              <a:t>TechLabAuto</a:t>
            </a:r>
            <a:r>
              <a:rPr lang="en-US" sz="1600" strike="noStrike" dirty="0" smtClean="0">
                <a:solidFill>
                  <a:srgbClr val="333333"/>
                </a:solidFill>
                <a:latin typeface="Calibri"/>
                <a:ea typeface="DejaVu Sans"/>
              </a:rPr>
              <a:t>, </a:t>
            </a:r>
            <a:r>
              <a:rPr lang="en-US" sz="1600" strike="noStrike" dirty="0">
                <a:solidFill>
                  <a:srgbClr val="333333"/>
                </a:solidFill>
                <a:latin typeface="Calibri"/>
                <a:ea typeface="DejaVu Sans"/>
              </a:rPr>
              <a:t>your business can benefit from lower overall costs, better alignment between technology and specific business needs, scalability, ease of deployment and management, easier upgrades, anytime anywhere access and high reliability.</a:t>
            </a:r>
            <a:endParaRPr/>
          </a:p>
        </p:txBody>
      </p:sp>
      <p:sp>
        <p:nvSpPr>
          <p:cNvPr id="122" name="CustomShape 6"/>
          <p:cNvSpPr/>
          <p:nvPr/>
        </p:nvSpPr>
        <p:spPr>
          <a:xfrm>
            <a:off x="609600" y="914400"/>
            <a:ext cx="3308400" cy="60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1" u="sng" strike="noStrike" dirty="0" smtClean="0">
                <a:solidFill>
                  <a:srgbClr val="5B9BD5"/>
                </a:solidFill>
                <a:latin typeface="Calibri"/>
                <a:ea typeface="DejaVu Sans"/>
              </a:rPr>
              <a:t>TechLabAuto</a:t>
            </a:r>
            <a:endParaRPr/>
          </a:p>
          <a:p>
            <a:pPr>
              <a:lnSpc>
                <a:spcPct val="100000"/>
              </a:lnSpc>
            </a:pPr>
            <a:r>
              <a:rPr lang="en-US" sz="1050" b="1" strike="noStrike" dirty="0">
                <a:solidFill>
                  <a:srgbClr val="ED7D31"/>
                </a:solidFill>
                <a:latin typeface="Calibri"/>
                <a:ea typeface="DejaVu Sans"/>
              </a:rPr>
              <a:t>Your Trusted Partner in Overcoming Business Uncertainties.</a:t>
            </a:r>
            <a:endParaRPr sz="2000"/>
          </a:p>
        </p:txBody>
      </p:sp>
      <p:pic>
        <p:nvPicPr>
          <p:cNvPr id="8" name="Picture 7" descr="ATL Logo-01250X2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0"/>
            <a:ext cx="762000" cy="76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CustomShape 2"/>
          <p:cNvSpPr/>
          <p:nvPr/>
        </p:nvSpPr>
        <p:spPr>
          <a:xfrm>
            <a:off x="208801" y="1520280"/>
            <a:ext cx="2860560" cy="6919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8" name="CustomShape 3"/>
          <p:cNvSpPr/>
          <p:nvPr/>
        </p:nvSpPr>
        <p:spPr>
          <a:xfrm>
            <a:off x="609600" y="1600200"/>
            <a:ext cx="4772160" cy="365760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strike="noStrike" dirty="0">
                <a:solidFill>
                  <a:srgbClr val="F15D22"/>
                </a:solidFill>
                <a:latin typeface="Calibri"/>
                <a:ea typeface="DejaVu Sans"/>
              </a:rPr>
              <a:t>Features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1400" b="1" strike="noStrike" dirty="0">
                <a:solidFill>
                  <a:srgbClr val="5B9BD5"/>
                </a:solidFill>
                <a:latin typeface="Calibri"/>
                <a:ea typeface="DejaVu Sans"/>
              </a:rPr>
              <a:t>Scale to Support Growth</a:t>
            </a:r>
            <a:endParaRPr b="1" dirty="0"/>
          </a:p>
          <a:p>
            <a:pPr algn="just">
              <a:lnSpc>
                <a:spcPct val="100000"/>
              </a:lnSpc>
            </a:pPr>
            <a:r>
              <a:rPr lang="en-US" sz="1200" strike="noStrike" dirty="0">
                <a:solidFill>
                  <a:srgbClr val="333333"/>
                </a:solidFill>
                <a:latin typeface="Calibri"/>
                <a:ea typeface="DejaVu Sans"/>
              </a:rPr>
              <a:t>Use technology to scale and increase efficiency, open new markets, serve customers, increase efficiency and for new product and service development.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1400" b="1" strike="noStrike" dirty="0">
                <a:solidFill>
                  <a:srgbClr val="5B9BD5"/>
                </a:solidFill>
                <a:latin typeface="Calibri"/>
                <a:ea typeface="DejaVu Sans"/>
              </a:rPr>
              <a:t>One Stop Solution for Your Entire Business</a:t>
            </a:r>
            <a:endParaRPr b="1" dirty="0"/>
          </a:p>
          <a:p>
            <a:pPr algn="just">
              <a:lnSpc>
                <a:spcPct val="100000"/>
              </a:lnSpc>
            </a:pPr>
            <a:r>
              <a:rPr lang="en-US" sz="1200" b="1" strike="noStrike" dirty="0" smtClean="0">
                <a:solidFill>
                  <a:srgbClr val="5B9BD5"/>
                </a:solidFill>
                <a:latin typeface="Calibri"/>
                <a:ea typeface="DejaVu Sans"/>
              </a:rPr>
              <a:t>TechLabAuto</a:t>
            </a:r>
            <a:r>
              <a:rPr lang="en-US" sz="1200" strike="noStrike" dirty="0" smtClean="0">
                <a:solidFill>
                  <a:srgbClr val="333333"/>
                </a:solidFill>
                <a:latin typeface="Calibri"/>
                <a:ea typeface="DejaVu Sans"/>
              </a:rPr>
              <a:t> </a:t>
            </a:r>
            <a:r>
              <a:rPr lang="en-US" sz="1200" strike="noStrike" dirty="0">
                <a:solidFill>
                  <a:srgbClr val="333333"/>
                </a:solidFill>
                <a:latin typeface="Calibri"/>
                <a:ea typeface="DejaVu Sans"/>
              </a:rPr>
              <a:t>delivers accounting/Enterprise Resource Planning (ERP), Customer Relationship Management (CRM), Professional Services Automation (PSA) and e-commerce in a single, integrated business management software solution for Automobile Insurance Business 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1400" b="1" strike="noStrike" dirty="0">
                <a:solidFill>
                  <a:srgbClr val="5B9BD5"/>
                </a:solidFill>
                <a:latin typeface="Calibri"/>
                <a:ea typeface="DejaVu Sans"/>
              </a:rPr>
              <a:t>Disaster Recovery and Business Continuity</a:t>
            </a:r>
            <a:endParaRPr b="1" dirty="0"/>
          </a:p>
          <a:p>
            <a:pPr algn="just">
              <a:lnSpc>
                <a:spcPct val="100000"/>
              </a:lnSpc>
            </a:pPr>
            <a:r>
              <a:rPr lang="en-US" sz="1200" strike="noStrike" dirty="0">
                <a:solidFill>
                  <a:srgbClr val="333333"/>
                </a:solidFill>
                <a:latin typeface="Calibri"/>
                <a:ea typeface="DejaVu Sans"/>
              </a:rPr>
              <a:t>Because </a:t>
            </a:r>
            <a:r>
              <a:rPr lang="en-US" sz="1200" b="1" strike="noStrike" dirty="0" smtClean="0">
                <a:solidFill>
                  <a:srgbClr val="5B9BD5"/>
                </a:solidFill>
                <a:latin typeface="Calibri"/>
                <a:ea typeface="DejaVu Sans"/>
              </a:rPr>
              <a:t>TechLabAuto</a:t>
            </a:r>
            <a:r>
              <a:rPr lang="en-US" sz="1200" strike="noStrike" dirty="0" smtClean="0">
                <a:solidFill>
                  <a:srgbClr val="333333"/>
                </a:solidFill>
                <a:latin typeface="Calibri"/>
                <a:ea typeface="DejaVu Sans"/>
              </a:rPr>
              <a:t> </a:t>
            </a:r>
            <a:r>
              <a:rPr lang="en-US" sz="1200" strike="noStrike" dirty="0">
                <a:solidFill>
                  <a:srgbClr val="333333"/>
                </a:solidFill>
                <a:latin typeface="Calibri"/>
                <a:ea typeface="DejaVu Sans"/>
              </a:rPr>
              <a:t>supports multiple redundant sites, it provides business continuity and disaster recovery.</a:t>
            </a:r>
            <a:endParaRPr dirty="0"/>
          </a:p>
        </p:txBody>
      </p:sp>
      <p:sp>
        <p:nvSpPr>
          <p:cNvPr id="139" name="CustomShape 4"/>
          <p:cNvSpPr/>
          <p:nvPr/>
        </p:nvSpPr>
        <p:spPr>
          <a:xfrm>
            <a:off x="6096000" y="2514600"/>
            <a:ext cx="4772160" cy="297180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400" b="1" strike="noStrike" dirty="0">
                <a:solidFill>
                  <a:srgbClr val="5B9BD5"/>
                </a:solidFill>
                <a:latin typeface="Calibri"/>
                <a:ea typeface="DejaVu Sans"/>
              </a:rPr>
              <a:t>Reduce Costs</a:t>
            </a:r>
            <a:endParaRPr b="1" dirty="0"/>
          </a:p>
          <a:p>
            <a:pPr algn="just">
              <a:lnSpc>
                <a:spcPct val="100000"/>
              </a:lnSpc>
            </a:pPr>
            <a:r>
              <a:rPr lang="en-US" sz="1200" strike="noStrike" dirty="0">
                <a:solidFill>
                  <a:srgbClr val="333333"/>
                </a:solidFill>
                <a:latin typeface="Calibri"/>
                <a:ea typeface="DejaVu Sans"/>
              </a:rPr>
              <a:t>Significantly lower the costs of infrastructure, professionals and services, and ongoing human resource requirements to run and maintain an insurance business.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1400" b="1" strike="noStrike" dirty="0">
                <a:solidFill>
                  <a:srgbClr val="5B9BD5"/>
                </a:solidFill>
                <a:latin typeface="Calibri"/>
                <a:ea typeface="DejaVu Sans"/>
              </a:rPr>
              <a:t>Drive Business Decisions</a:t>
            </a:r>
            <a:endParaRPr b="1" dirty="0"/>
          </a:p>
          <a:p>
            <a:pPr algn="just">
              <a:lnSpc>
                <a:spcPct val="100000"/>
              </a:lnSpc>
            </a:pPr>
            <a:r>
              <a:rPr lang="en-US" sz="1200" strike="noStrike" dirty="0">
                <a:solidFill>
                  <a:srgbClr val="333333"/>
                </a:solidFill>
                <a:latin typeface="Calibri"/>
                <a:ea typeface="DejaVu Sans"/>
              </a:rPr>
              <a:t>Built-in, real-time financial dashboards, reporting and analytic providing a complete summary and detailed views of finance, sales , support and  service performance.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1400" b="1" strike="noStrike" dirty="0">
                <a:solidFill>
                  <a:srgbClr val="5B9BD5"/>
                </a:solidFill>
                <a:latin typeface="Calibri"/>
                <a:ea typeface="DejaVu Sans"/>
              </a:rPr>
              <a:t>Anytime Anywhere Access</a:t>
            </a:r>
            <a:endParaRPr b="1" dirty="0"/>
          </a:p>
          <a:p>
            <a:pPr algn="just">
              <a:lnSpc>
                <a:spcPct val="100000"/>
              </a:lnSpc>
            </a:pPr>
            <a:r>
              <a:rPr lang="en-US" sz="1200" strike="noStrike" dirty="0">
                <a:solidFill>
                  <a:srgbClr val="333333"/>
                </a:solidFill>
                <a:latin typeface="Calibri"/>
                <a:ea typeface="DejaVu Sans"/>
              </a:rPr>
              <a:t>Access financial and customer data from anywhere, 24 hours a day.</a:t>
            </a:r>
            <a:endParaRPr dirty="0"/>
          </a:p>
        </p:txBody>
      </p:sp>
      <p:sp>
        <p:nvSpPr>
          <p:cNvPr id="141" name="CustomShape 6"/>
          <p:cNvSpPr/>
          <p:nvPr/>
        </p:nvSpPr>
        <p:spPr>
          <a:xfrm>
            <a:off x="8759881" y="0"/>
            <a:ext cx="3308400" cy="60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1" u="sng" strike="noStrike" dirty="0" smtClean="0">
                <a:solidFill>
                  <a:srgbClr val="5B9BD5"/>
                </a:solidFill>
                <a:latin typeface="Calibri"/>
                <a:ea typeface="DejaVu Sans"/>
              </a:rPr>
              <a:t>TechLabAuto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000" b="1" strike="noStrike" dirty="0">
                <a:solidFill>
                  <a:srgbClr val="ED7D31"/>
                </a:solidFill>
                <a:latin typeface="Calibri"/>
                <a:ea typeface="DejaVu Sans"/>
              </a:rPr>
              <a:t>Your Trusted Partner in Overcoming Business Uncertainties.</a:t>
            </a:r>
            <a:endParaRPr dirty="0"/>
          </a:p>
        </p:txBody>
      </p:sp>
      <p:pic>
        <p:nvPicPr>
          <p:cNvPr id="9" name="Picture 8" descr="ATL Logo-01250X2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0"/>
            <a:ext cx="762000" cy="76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990600" y="1143000"/>
            <a:ext cx="3563815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spc="300" dirty="0" smtClean="0">
                <a:solidFill>
                  <a:schemeClr val="tx1"/>
                </a:solidFill>
                <a:latin typeface="Calibri" pitchFamily="34" charset="0"/>
              </a:rPr>
              <a:t>Service management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</a:rPr>
              <a:t>Service Booking</a:t>
            </a:r>
            <a:endParaRPr lang="en-US" sz="1600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</a:rPr>
              <a:t> Job card entry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</a:rPr>
              <a:t>Service Billing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</a:rPr>
              <a:t>Service Scheduling &amp; calling</a:t>
            </a:r>
          </a:p>
          <a:p>
            <a:pPr>
              <a:buFont typeface="Arial" pitchFamily="34" charset="0"/>
              <a:buChar char="•"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 rot="20005592">
            <a:off x="4409930" y="2084106"/>
            <a:ext cx="3067342" cy="238498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>
              <a:latin typeface="Calibri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876800" y="2514600"/>
            <a:ext cx="2209800" cy="1447800"/>
          </a:xfrm>
          <a:prstGeom prst="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alibri" pitchFamily="34" charset="0"/>
              </a:rPr>
              <a:t>Solution Architecture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68923" y="3124200"/>
            <a:ext cx="3751385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spc="300" dirty="0" smtClean="0">
                <a:solidFill>
                  <a:schemeClr val="tx1"/>
                </a:solidFill>
                <a:latin typeface="Calibri" pitchFamily="34" charset="0"/>
              </a:rPr>
              <a:t>Sales management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</a:rPr>
              <a:t>New Booking &amp; vehicle allotments</a:t>
            </a:r>
            <a:endParaRPr lang="en-US" sz="1600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</a:rPr>
              <a:t> Payment receipts &amp; sales bill / sale latter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</a:rPr>
              <a:t>Pre / Post delivery Inspection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</a:rPr>
              <a:t>RTO &amp; post sale feedback management</a:t>
            </a:r>
          </a:p>
          <a:p>
            <a:pPr>
              <a:buFont typeface="Arial" pitchFamily="34" charset="0"/>
              <a:buChar char="•"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914400" y="5562600"/>
            <a:ext cx="3751385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spc="300" dirty="0" smtClean="0">
                <a:solidFill>
                  <a:schemeClr val="tx1"/>
                </a:solidFill>
                <a:latin typeface="Calibri" pitchFamily="34" charset="0"/>
              </a:rPr>
              <a:t>Inquiry management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</a:rPr>
              <a:t>New Inquiry bookings</a:t>
            </a:r>
            <a:endParaRPr lang="en-US" sz="1600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</a:rPr>
              <a:t> Quotation generation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</a:rPr>
              <a:t>Inquiry follow-ups</a:t>
            </a:r>
          </a:p>
          <a:p>
            <a:pPr>
              <a:buFont typeface="Arial" pitchFamily="34" charset="0"/>
              <a:buChar char="•"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181600" y="304800"/>
            <a:ext cx="3751385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spc="300" dirty="0" smtClean="0">
                <a:solidFill>
                  <a:schemeClr val="tx1"/>
                </a:solidFill>
                <a:latin typeface="Calibri" pitchFamily="34" charset="0"/>
              </a:rPr>
              <a:t>Insurance management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</a:rPr>
              <a:t>Insurance Booking</a:t>
            </a:r>
            <a:endParaRPr lang="en-US" sz="1600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</a:rPr>
              <a:t> Insurance renewal follow-up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</a:rPr>
              <a:t>All transaction with principals </a:t>
            </a:r>
          </a:p>
          <a:p>
            <a:pPr>
              <a:buFont typeface="Arial" pitchFamily="34" charset="0"/>
              <a:buChar char="•"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848600" y="1981200"/>
            <a:ext cx="3751385" cy="1295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spc="300" dirty="0" smtClean="0">
                <a:solidFill>
                  <a:schemeClr val="tx1"/>
                </a:solidFill>
                <a:latin typeface="Calibri" pitchFamily="34" charset="0"/>
              </a:rPr>
              <a:t>Purchase management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</a:rPr>
              <a:t>Vendor management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</a:rPr>
              <a:t>Purchase booking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</a:rPr>
              <a:t>Stock &amp; Inventory management</a:t>
            </a:r>
            <a:endParaRPr lang="en-US" sz="1600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391400" y="4800600"/>
            <a:ext cx="4314092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spc="300" dirty="0" smtClean="0">
                <a:solidFill>
                  <a:schemeClr val="tx1"/>
                </a:solidFill>
                <a:latin typeface="Calibri" pitchFamily="34" charset="0"/>
              </a:rPr>
              <a:t>Call Centre management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</a:rPr>
              <a:t>Service calling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</a:rPr>
              <a:t>Sales calling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</a:rPr>
              <a:t>Insurance calling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</a:rPr>
              <a:t>Inquiry calling</a:t>
            </a:r>
            <a:endParaRPr lang="en-US" sz="1600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sz="1600" dirty="0">
              <a:latin typeface="Calibri" pitchFamily="34" charset="0"/>
            </a:endParaRPr>
          </a:p>
        </p:txBody>
      </p:sp>
      <p:pic>
        <p:nvPicPr>
          <p:cNvPr id="14" name="Picture 13" descr="ATL Logo-01250X2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0"/>
            <a:ext cx="762000" cy="76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ustomShape 2"/>
          <p:cNvSpPr/>
          <p:nvPr/>
        </p:nvSpPr>
        <p:spPr>
          <a:xfrm>
            <a:off x="208801" y="1520280"/>
            <a:ext cx="2860560" cy="6919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9" name="CustomShape 3"/>
          <p:cNvSpPr/>
          <p:nvPr/>
        </p:nvSpPr>
        <p:spPr>
          <a:xfrm>
            <a:off x="8852401" y="0"/>
            <a:ext cx="3308400" cy="60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1" u="sng" strike="noStrike" dirty="0" smtClean="0">
                <a:solidFill>
                  <a:srgbClr val="5B9BD5"/>
                </a:solidFill>
                <a:latin typeface="Calibri"/>
                <a:ea typeface="DejaVu Sans"/>
              </a:rPr>
              <a:t>TechLabAuto</a:t>
            </a:r>
            <a:endParaRPr/>
          </a:p>
          <a:p>
            <a:pPr>
              <a:lnSpc>
                <a:spcPct val="100000"/>
              </a:lnSpc>
            </a:pPr>
            <a:r>
              <a:rPr lang="en-US" sz="1000" b="1" strike="noStrike" dirty="0">
                <a:solidFill>
                  <a:srgbClr val="ED7D31"/>
                </a:solidFill>
                <a:latin typeface="Calibri"/>
                <a:ea typeface="DejaVu Sans"/>
              </a:rPr>
              <a:t>Your Trusted Partner in Overcoming Business Uncertainties.</a:t>
            </a:r>
            <a:endParaRPr/>
          </a:p>
        </p:txBody>
      </p:sp>
      <p:sp>
        <p:nvSpPr>
          <p:cNvPr id="150" name="CustomShape 4"/>
          <p:cNvSpPr/>
          <p:nvPr/>
        </p:nvSpPr>
        <p:spPr>
          <a:xfrm>
            <a:off x="84241" y="803520"/>
            <a:ext cx="3926160" cy="2467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15000"/>
              </a:lnSpc>
            </a:pPr>
            <a:r>
              <a:rPr lang="en-US" sz="1600" strike="noStrike">
                <a:solidFill>
                  <a:srgbClr val="2E75B6"/>
                </a:solidFill>
                <a:latin typeface="Calibri"/>
                <a:ea typeface="Calibri"/>
              </a:rPr>
              <a:t>Inquiry &amp; Follow-up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en-US" sz="1200" strike="noStrike">
                <a:solidFill>
                  <a:srgbClr val="000000"/>
                </a:solidFill>
                <a:latin typeface="Calibri"/>
                <a:ea typeface="Calibri"/>
              </a:rPr>
              <a:t>Inquiry type (like walk in, marketing, road show)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en-US" sz="1200" strike="noStrike">
                <a:solidFill>
                  <a:srgbClr val="000000"/>
                </a:solidFill>
                <a:latin typeface="Calibri"/>
                <a:ea typeface="Calibri"/>
              </a:rPr>
              <a:t>Inquiry status (like cold, hot)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en-US" sz="1200" strike="noStrike">
                <a:solidFill>
                  <a:srgbClr val="000000"/>
                </a:solidFill>
                <a:latin typeface="Calibri"/>
                <a:ea typeface="Calibri"/>
              </a:rPr>
              <a:t>Source (like ads, reference, tale-calling)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en-US" sz="1200" strike="noStrike">
                <a:solidFill>
                  <a:srgbClr val="000000"/>
                </a:solidFill>
                <a:latin typeface="Calibri"/>
                <a:ea typeface="Calibri"/>
              </a:rPr>
              <a:t>Ratings (good, bad)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en-US" sz="1200" strike="noStrike">
                <a:solidFill>
                  <a:srgbClr val="000000"/>
                </a:solidFill>
                <a:latin typeface="Calibri"/>
                <a:ea typeface="Calibri"/>
              </a:rPr>
              <a:t>Demographic details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en-US" sz="1200" strike="noStrike">
                <a:solidFill>
                  <a:srgbClr val="000000"/>
                </a:solidFill>
                <a:latin typeface="Calibri"/>
                <a:ea typeface="Calibri"/>
              </a:rPr>
              <a:t>Interested model &amp; color 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en-US" sz="1200" strike="noStrike">
                <a:solidFill>
                  <a:srgbClr val="000000"/>
                </a:solidFill>
                <a:latin typeface="Calibri"/>
                <a:ea typeface="Calibri"/>
              </a:rPr>
              <a:t>Record inquiries &amp; Prompt follow up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en-US" sz="1200" strike="noStrike">
                <a:solidFill>
                  <a:srgbClr val="000000"/>
                </a:solidFill>
                <a:latin typeface="Calibri"/>
                <a:ea typeface="Calibri"/>
              </a:rPr>
              <a:t>Quotation generation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en-US" sz="1200" strike="noStrike">
                <a:solidFill>
                  <a:srgbClr val="000000"/>
                </a:solidFill>
                <a:latin typeface="Calibri"/>
                <a:ea typeface="Calibri"/>
              </a:rPr>
              <a:t>Record follow ups with status(revisit/closed/sold)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en-US" sz="1200" strike="noStrike">
                <a:solidFill>
                  <a:srgbClr val="000000"/>
                </a:solidFill>
                <a:latin typeface="Calibri"/>
                <a:ea typeface="Calibri"/>
              </a:rPr>
              <a:t>Closed inquiries reasons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en-US" sz="1200" strike="noStrike">
                <a:solidFill>
                  <a:srgbClr val="000000"/>
                </a:solidFill>
                <a:latin typeface="Calibri"/>
                <a:ea typeface="Calibri"/>
              </a:rPr>
              <a:t>Reactivating close inquiries</a:t>
            </a:r>
            <a:endParaRPr/>
          </a:p>
        </p:txBody>
      </p:sp>
      <p:sp>
        <p:nvSpPr>
          <p:cNvPr id="151" name="CustomShape 5"/>
          <p:cNvSpPr/>
          <p:nvPr/>
        </p:nvSpPr>
        <p:spPr>
          <a:xfrm>
            <a:off x="4166641" y="803520"/>
            <a:ext cx="3926160" cy="2467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15000"/>
              </a:lnSpc>
            </a:pPr>
            <a:r>
              <a:rPr lang="en-US" sz="1600" strike="noStrike">
                <a:solidFill>
                  <a:srgbClr val="2E75B6"/>
                </a:solidFill>
                <a:latin typeface="Calibri"/>
                <a:ea typeface="Calibri"/>
              </a:rPr>
              <a:t>Sales &amp; Follow-up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en-US" sz="1200" strike="noStrike">
                <a:solidFill>
                  <a:srgbClr val="000000"/>
                </a:solidFill>
                <a:latin typeface="Calibri"/>
                <a:ea typeface="Calibri"/>
              </a:rPr>
              <a:t>Complete work-flow(booking to invoice and collection)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en-US" sz="1200" strike="noStrike">
                <a:solidFill>
                  <a:srgbClr val="000000"/>
                </a:solidFill>
                <a:latin typeface="Calibri"/>
                <a:ea typeface="Calibri"/>
              </a:rPr>
              <a:t>Bookings of vehicle with advances &amp; Allotment vehicles.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en-US" sz="1200" strike="noStrike">
                <a:solidFill>
                  <a:srgbClr val="000000"/>
                </a:solidFill>
                <a:latin typeface="Calibri"/>
                <a:ea typeface="Calibri"/>
              </a:rPr>
              <a:t>Deliveries with documents like gate pass, form 21 etc.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en-US" sz="1200" strike="noStrike">
                <a:solidFill>
                  <a:srgbClr val="000000"/>
                </a:solidFill>
                <a:latin typeface="Calibri"/>
                <a:ea typeface="Calibri"/>
              </a:rPr>
              <a:t>Delivery returns for rejected or damaged vehicles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en-US" sz="1200" strike="noStrike">
                <a:solidFill>
                  <a:srgbClr val="000000"/>
                </a:solidFill>
                <a:latin typeface="Calibri"/>
                <a:ea typeface="Calibri"/>
              </a:rPr>
              <a:t>Invoices-direct to customer or dealer invoice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en-US" sz="1200" strike="noStrike">
                <a:solidFill>
                  <a:srgbClr val="000000"/>
                </a:solidFill>
                <a:latin typeface="Calibri"/>
                <a:ea typeface="Calibri"/>
              </a:rPr>
              <a:t>Sell with hypothecation or hire purchase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en-US" sz="1200" strike="noStrike">
                <a:solidFill>
                  <a:srgbClr val="000000"/>
                </a:solidFill>
                <a:latin typeface="Calibri"/>
                <a:ea typeface="Calibri"/>
              </a:rPr>
              <a:t>Multiple collections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en-US" sz="1200" strike="noStrike">
                <a:solidFill>
                  <a:srgbClr val="000000"/>
                </a:solidFill>
                <a:latin typeface="Calibri"/>
                <a:ea typeface="Calibri"/>
              </a:rPr>
              <a:t>Prompts, alerts for follow up of receivable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en-US" sz="1200" strike="noStrike">
                <a:solidFill>
                  <a:srgbClr val="000000"/>
                </a:solidFill>
                <a:latin typeface="Calibri"/>
                <a:ea typeface="Calibri"/>
              </a:rPr>
              <a:t>Vehicle returns ,Record old sales detail for history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en-US" sz="1200" strike="noStrike">
                <a:solidFill>
                  <a:srgbClr val="000000"/>
                </a:solidFill>
                <a:latin typeface="Calibri"/>
                <a:ea typeface="Calibri"/>
              </a:rPr>
              <a:t>Pre &amp; Post sale inspection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en-US" sz="1200" strike="noStrike">
                <a:solidFill>
                  <a:srgbClr val="000000"/>
                </a:solidFill>
                <a:latin typeface="Calibri"/>
                <a:ea typeface="Calibri"/>
              </a:rPr>
              <a:t>After sales customer review</a:t>
            </a:r>
            <a:endParaRPr/>
          </a:p>
        </p:txBody>
      </p:sp>
      <p:sp>
        <p:nvSpPr>
          <p:cNvPr id="152" name="CustomShape 6"/>
          <p:cNvSpPr/>
          <p:nvPr/>
        </p:nvSpPr>
        <p:spPr>
          <a:xfrm>
            <a:off x="8249040" y="816840"/>
            <a:ext cx="3819241" cy="24663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15000"/>
              </a:lnSpc>
            </a:pPr>
            <a:r>
              <a:rPr lang="en-US" sz="1600" strike="noStrike">
                <a:solidFill>
                  <a:srgbClr val="2E75B6"/>
                </a:solidFill>
                <a:latin typeface="Calibri"/>
                <a:ea typeface="Calibri"/>
              </a:rPr>
              <a:t>Insurance &amp; Follow-up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en-US" sz="1200" strike="noStrike">
                <a:solidFill>
                  <a:srgbClr val="000000"/>
                </a:solidFill>
                <a:latin typeface="Calibri"/>
                <a:ea typeface="Calibri"/>
              </a:rPr>
              <a:t>New insurance entry /Update/delete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en-US" sz="1200" strike="noStrike">
                <a:solidFill>
                  <a:srgbClr val="000000"/>
                </a:solidFill>
                <a:latin typeface="Calibri"/>
                <a:ea typeface="Calibri"/>
              </a:rPr>
              <a:t>Insurance followup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en-US" sz="1200" strike="noStrike">
                <a:solidFill>
                  <a:srgbClr val="000000"/>
                </a:solidFill>
                <a:latin typeface="Calibri"/>
                <a:ea typeface="Calibri"/>
              </a:rPr>
              <a:t>Insurance complain/claim booking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en-US" sz="1200" strike="noStrike">
                <a:solidFill>
                  <a:srgbClr val="000000"/>
                </a:solidFill>
                <a:latin typeface="Calibri"/>
                <a:ea typeface="Calibri"/>
              </a:rPr>
              <a:t>Insurance claim settlement 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en-US" sz="1200" strike="noStrike">
                <a:solidFill>
                  <a:srgbClr val="000000"/>
                </a:solidFill>
                <a:latin typeface="Calibri"/>
                <a:ea typeface="Calibri"/>
              </a:rPr>
              <a:t>Insurance executive commission report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en-US" sz="1200" strike="noStrike">
                <a:solidFill>
                  <a:srgbClr val="000000"/>
                </a:solidFill>
                <a:latin typeface="Calibri"/>
                <a:ea typeface="Calibri"/>
              </a:rPr>
              <a:t>Insurance company wise business /margin report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en-US" sz="1200" strike="noStrike">
                <a:solidFill>
                  <a:srgbClr val="000000"/>
                </a:solidFill>
                <a:latin typeface="Calibri"/>
                <a:ea typeface="Calibri"/>
              </a:rPr>
              <a:t>Daily /monthly/yearly insurance business report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en-US" sz="1200" strike="noStrike">
                <a:solidFill>
                  <a:srgbClr val="000000"/>
                </a:solidFill>
                <a:latin typeface="Calibri"/>
                <a:ea typeface="Calibri"/>
              </a:rPr>
              <a:t>Daily/monthly/yearly insurance expiry report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en-US" sz="1200" strike="noStrike">
                <a:solidFill>
                  <a:srgbClr val="000000"/>
                </a:solidFill>
                <a:latin typeface="Calibri"/>
                <a:ea typeface="Calibri"/>
              </a:rPr>
              <a:t>Insurance business loss report due to non-renewal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en-US" sz="1200" strike="noStrike">
                <a:solidFill>
                  <a:srgbClr val="000000"/>
                </a:solidFill>
                <a:latin typeface="Calibri"/>
                <a:ea typeface="Calibri"/>
              </a:rPr>
              <a:t>Post insurance sale survey / follow-up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en-US" sz="1200" strike="noStrike">
                <a:solidFill>
                  <a:srgbClr val="000000"/>
                </a:solidFill>
                <a:latin typeface="Calibri"/>
                <a:ea typeface="Calibri"/>
              </a:rPr>
              <a:t>Automatic email/SMS reminders to customer</a:t>
            </a:r>
            <a:endParaRPr/>
          </a:p>
        </p:txBody>
      </p:sp>
      <p:sp>
        <p:nvSpPr>
          <p:cNvPr id="153" name="CustomShape 7"/>
          <p:cNvSpPr/>
          <p:nvPr/>
        </p:nvSpPr>
        <p:spPr>
          <a:xfrm>
            <a:off x="84241" y="3443400"/>
            <a:ext cx="3926160" cy="31971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15000"/>
              </a:lnSpc>
            </a:pPr>
            <a:r>
              <a:rPr lang="en-US" sz="1600" strike="noStrike">
                <a:solidFill>
                  <a:srgbClr val="2E75B6"/>
                </a:solidFill>
                <a:latin typeface="Calibri"/>
                <a:ea typeface="Calibri"/>
              </a:rPr>
              <a:t>Service &amp; Follow-up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en-US" sz="1200" strike="noStrike">
                <a:solidFill>
                  <a:srgbClr val="000000"/>
                </a:solidFill>
                <a:latin typeface="Calibri"/>
                <a:ea typeface="Calibri"/>
              </a:rPr>
              <a:t>Service Booking &amp; follow-ups /Service appointment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en-US" sz="1200" strike="noStrike">
                <a:solidFill>
                  <a:srgbClr val="000000"/>
                </a:solidFill>
                <a:latin typeface="Calibri"/>
                <a:ea typeface="Calibri"/>
              </a:rPr>
              <a:t>Workshop management / Job card opening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en-US" sz="1200" strike="noStrike">
                <a:solidFill>
                  <a:srgbClr val="000000"/>
                </a:solidFill>
                <a:latin typeface="Calibri"/>
                <a:ea typeface="Calibri"/>
              </a:rPr>
              <a:t>Spare allocation against job card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en-US" sz="1200" strike="noStrike">
                <a:solidFill>
                  <a:srgbClr val="000000"/>
                </a:solidFill>
                <a:latin typeface="Calibri"/>
                <a:ea typeface="Calibri"/>
              </a:rPr>
              <a:t>Job estimates for damage vehicles (for insurance)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en-US" sz="1200" strike="noStrike">
                <a:solidFill>
                  <a:srgbClr val="000000"/>
                </a:solidFill>
                <a:latin typeface="Calibri"/>
                <a:ea typeface="Calibri"/>
              </a:rPr>
              <a:t>Service invoice/Gate passes/Annual maintenance contract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en-US" sz="1200" strike="noStrike">
                <a:solidFill>
                  <a:srgbClr val="000000"/>
                </a:solidFill>
                <a:latin typeface="Calibri"/>
                <a:ea typeface="Calibri"/>
              </a:rPr>
              <a:t>Billing &amp; next service  reminders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en-US" sz="1200" strike="noStrike">
                <a:solidFill>
                  <a:srgbClr val="000000"/>
                </a:solidFill>
                <a:latin typeface="Calibri"/>
                <a:ea typeface="Calibri"/>
              </a:rPr>
              <a:t>Service bays and bay availability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en-US" sz="1200" strike="noStrike">
                <a:solidFill>
                  <a:srgbClr val="000000"/>
                </a:solidFill>
                <a:latin typeface="Calibri"/>
                <a:ea typeface="Calibri"/>
              </a:rPr>
              <a:t>Define standard jobs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en-US" sz="1200" strike="noStrike">
                <a:solidFill>
                  <a:srgbClr val="000000"/>
                </a:solidFill>
                <a:latin typeface="Calibri"/>
                <a:ea typeface="Calibri"/>
              </a:rPr>
              <a:t>Define service type with default jobs &amp; spare for a service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en-US" sz="1200" strike="noStrike">
                <a:solidFill>
                  <a:srgbClr val="000000"/>
                </a:solidFill>
                <a:latin typeface="Calibri"/>
                <a:ea typeface="Calibri"/>
              </a:rPr>
              <a:t>Define fault codes for spares per manufacture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en-US" sz="1200" strike="noStrike">
                <a:solidFill>
                  <a:srgbClr val="000000"/>
                </a:solidFill>
                <a:latin typeface="Calibri"/>
                <a:ea typeface="Calibri"/>
              </a:rPr>
              <a:t>Define service team and its hierarchy with works managers and service advisers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en-US" sz="1200" strike="noStrike">
                <a:solidFill>
                  <a:srgbClr val="000000"/>
                </a:solidFill>
                <a:latin typeface="Calibri"/>
                <a:ea typeface="Calibri"/>
              </a:rPr>
              <a:t>Mechanic wise time sheets for service executives productivity</a:t>
            </a:r>
            <a:endParaRPr/>
          </a:p>
        </p:txBody>
      </p:sp>
      <p:sp>
        <p:nvSpPr>
          <p:cNvPr id="154" name="CustomShape 8"/>
          <p:cNvSpPr/>
          <p:nvPr/>
        </p:nvSpPr>
        <p:spPr>
          <a:xfrm>
            <a:off x="4132081" y="3446640"/>
            <a:ext cx="3926160" cy="31971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15000"/>
              </a:lnSpc>
            </a:pPr>
            <a:r>
              <a:rPr lang="en-US" sz="1600" strike="noStrike">
                <a:solidFill>
                  <a:srgbClr val="2E75B6"/>
                </a:solidFill>
                <a:latin typeface="Calibri"/>
                <a:ea typeface="Calibri"/>
              </a:rPr>
              <a:t>Purchase &amp; Stock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1200" strike="noStrike">
                <a:solidFill>
                  <a:srgbClr val="000000"/>
                </a:solidFill>
                <a:latin typeface="Calibri"/>
                <a:ea typeface="Calibri"/>
              </a:rPr>
              <a:t>Transfer of vehicles to branch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1200" strike="noStrike">
                <a:solidFill>
                  <a:srgbClr val="000000"/>
                </a:solidFill>
                <a:latin typeface="Calibri"/>
                <a:ea typeface="Calibri"/>
              </a:rPr>
              <a:t>Transfer of vehicles within branch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1200" strike="noStrike">
                <a:solidFill>
                  <a:srgbClr val="000000"/>
                </a:solidFill>
                <a:latin typeface="Calibri"/>
                <a:ea typeface="Calibri"/>
              </a:rPr>
              <a:t>Automatic stock valuation branch wise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1200" strike="noStrike">
                <a:solidFill>
                  <a:srgbClr val="000000"/>
                </a:solidFill>
                <a:latin typeface="Calibri"/>
                <a:ea typeface="Calibri"/>
              </a:rPr>
              <a:t>Automatic cost calculation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1200" strike="noStrike">
                <a:solidFill>
                  <a:srgbClr val="000000"/>
                </a:solidFill>
                <a:latin typeface="Calibri"/>
                <a:ea typeface="Calibri"/>
              </a:rPr>
              <a:t>Transfer of vehicles to sub dealer or dealer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1200" strike="noStrike">
                <a:solidFill>
                  <a:srgbClr val="000000"/>
                </a:solidFill>
                <a:latin typeface="Calibri"/>
                <a:ea typeface="Calibri"/>
              </a:rPr>
              <a:t>Pending vehicle deliveries / Dealer invoice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1200" strike="noStrike">
                <a:solidFill>
                  <a:srgbClr val="000000"/>
                </a:solidFill>
                <a:latin typeface="Calibri"/>
                <a:ea typeface="Calibri"/>
              </a:rPr>
              <a:t>Define vehicle, inventory items, accessory (by manufacture)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1200" strike="noStrike">
                <a:solidFill>
                  <a:srgbClr val="000000"/>
                </a:solidFill>
                <a:latin typeface="Calibri"/>
                <a:ea typeface="Calibri"/>
              </a:rPr>
              <a:t>Location wise reorder levels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1200" strike="noStrike">
                <a:solidFill>
                  <a:srgbClr val="000000"/>
                </a:solidFill>
                <a:latin typeface="Calibri"/>
                <a:ea typeface="Calibri"/>
              </a:rPr>
              <a:t>Inter and intro-branch transfers of vehicles and spares with valuation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1200" strike="noStrike">
                <a:solidFill>
                  <a:srgbClr val="000000"/>
                </a:solidFill>
                <a:latin typeface="Calibri"/>
                <a:ea typeface="Calibri"/>
              </a:rPr>
              <a:t>Bar-code / RFID tagging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55" name="CustomShape 9"/>
          <p:cNvSpPr/>
          <p:nvPr/>
        </p:nvSpPr>
        <p:spPr>
          <a:xfrm>
            <a:off x="8249040" y="3446640"/>
            <a:ext cx="3819241" cy="31971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15000"/>
              </a:lnSpc>
            </a:pPr>
            <a:r>
              <a:rPr lang="en-US" sz="1600" strike="noStrike">
                <a:solidFill>
                  <a:srgbClr val="2E75B6"/>
                </a:solidFill>
                <a:latin typeface="Calibri"/>
                <a:ea typeface="Calibri"/>
              </a:rPr>
              <a:t>MIS/Reports &amp; Charts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en-US" sz="1200" strike="noStrike">
                <a:solidFill>
                  <a:srgbClr val="000000"/>
                </a:solidFill>
                <a:latin typeface="Calibri"/>
                <a:ea typeface="Calibri"/>
              </a:rPr>
              <a:t>More then 500 reports shows dealership data of inquiry , sales , insurance, service,stock in well managed formats.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en-US" sz="1200" strike="noStrike">
                <a:solidFill>
                  <a:srgbClr val="000000"/>
                </a:solidFill>
                <a:latin typeface="Calibri"/>
                <a:ea typeface="Calibri"/>
              </a:rPr>
              <a:t>More then 100 reports represent customer care and call center activities.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en-US" sz="1200" strike="noStrike">
                <a:solidFill>
                  <a:srgbClr val="000000"/>
                </a:solidFill>
                <a:latin typeface="Calibri"/>
                <a:ea typeface="Calibri"/>
              </a:rPr>
              <a:t>More then 100 reports enlighten employee , sales executives , insurance executives , service executives and others performance and targets completion in different formats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en-US" sz="1200" strike="noStrike">
                <a:solidFill>
                  <a:srgbClr val="000000"/>
                </a:solidFill>
                <a:latin typeface="Calibri"/>
                <a:ea typeface="Calibri"/>
              </a:rPr>
              <a:t>More then 50 strategic reports shows company’s business analytic of different departments like sales , service , customer care and finance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en-US" sz="1200" b="1" strike="noStrike">
                <a:solidFill>
                  <a:srgbClr val="0066FF"/>
                </a:solidFill>
                <a:latin typeface="Calibri"/>
                <a:ea typeface="Calibri"/>
              </a:rPr>
              <a:t>Customize reports as per your needs</a:t>
            </a:r>
            <a:endParaRPr/>
          </a:p>
        </p:txBody>
      </p:sp>
      <p:pic>
        <p:nvPicPr>
          <p:cNvPr id="11" name="Picture 10" descr="ATL Logo-01250X2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0"/>
            <a:ext cx="762000" cy="76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CustomShape 2"/>
          <p:cNvSpPr/>
          <p:nvPr/>
        </p:nvSpPr>
        <p:spPr>
          <a:xfrm>
            <a:off x="208801" y="1520280"/>
            <a:ext cx="2860560" cy="6919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8" name="CustomShape 3"/>
          <p:cNvSpPr/>
          <p:nvPr/>
        </p:nvSpPr>
        <p:spPr>
          <a:xfrm>
            <a:off x="8852401" y="0"/>
            <a:ext cx="3308400" cy="60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1" u="sng" strike="noStrike" dirty="0" smtClean="0">
                <a:solidFill>
                  <a:srgbClr val="5B9BD5"/>
                </a:solidFill>
                <a:latin typeface="Calibri" pitchFamily="34" charset="0"/>
                <a:ea typeface="DejaVu Sans"/>
              </a:rPr>
              <a:t>TechLabAuto</a:t>
            </a:r>
            <a:endParaRPr>
              <a:latin typeface="Calibri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1000" b="1" strike="noStrike" dirty="0">
                <a:solidFill>
                  <a:srgbClr val="ED7D31"/>
                </a:solidFill>
                <a:latin typeface="Calibri" pitchFamily="34" charset="0"/>
                <a:ea typeface="DejaVu Sans"/>
              </a:rPr>
              <a:t>Your Trusted Partner in Overcoming Business Uncertainties.</a:t>
            </a:r>
            <a:endParaRPr>
              <a:latin typeface="Calibri" pitchFamily="34" charset="0"/>
            </a:endParaRPr>
          </a:p>
        </p:txBody>
      </p:sp>
      <p:sp>
        <p:nvSpPr>
          <p:cNvPr id="159" name="CustomShape 4"/>
          <p:cNvSpPr/>
          <p:nvPr/>
        </p:nvSpPr>
        <p:spPr>
          <a:xfrm>
            <a:off x="84241" y="803520"/>
            <a:ext cx="3926160" cy="2467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15000"/>
              </a:lnSpc>
            </a:pPr>
            <a:r>
              <a:rPr lang="en-US" sz="1600" strike="noStrike" dirty="0">
                <a:solidFill>
                  <a:srgbClr val="2E75B6"/>
                </a:solidFill>
                <a:latin typeface="Calibri" pitchFamily="34" charset="0"/>
                <a:ea typeface="Calibri"/>
              </a:rPr>
              <a:t>Call center management</a:t>
            </a:r>
            <a:endParaRPr>
              <a:latin typeface="Calibri" pitchFamily="34" charset="0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1200" strike="noStrike" dirty="0">
                <a:solidFill>
                  <a:srgbClr val="000000"/>
                </a:solidFill>
                <a:latin typeface="Calibri" pitchFamily="34" charset="0"/>
                <a:ea typeface="Calibri"/>
              </a:rPr>
              <a:t>Create campaigns </a:t>
            </a:r>
            <a:endParaRPr>
              <a:latin typeface="Calibri" pitchFamily="34" charset="0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1200" strike="noStrike" dirty="0">
                <a:solidFill>
                  <a:srgbClr val="000000"/>
                </a:solidFill>
                <a:latin typeface="Calibri" pitchFamily="34" charset="0"/>
                <a:ea typeface="Calibri"/>
              </a:rPr>
              <a:t>Email , SMS and </a:t>
            </a:r>
            <a:r>
              <a:rPr lang="en-US" sz="1200" strike="noStrike" dirty="0" err="1">
                <a:solidFill>
                  <a:srgbClr val="000000"/>
                </a:solidFill>
                <a:latin typeface="Calibri" pitchFamily="34" charset="0"/>
                <a:ea typeface="Calibri"/>
              </a:rPr>
              <a:t>tele</a:t>
            </a:r>
            <a:r>
              <a:rPr lang="en-US" sz="1200" strike="noStrike" dirty="0">
                <a:solidFill>
                  <a:srgbClr val="000000"/>
                </a:solidFill>
                <a:latin typeface="Calibri" pitchFamily="34" charset="0"/>
                <a:ea typeface="Calibri"/>
              </a:rPr>
              <a:t> calling on campaigns</a:t>
            </a:r>
            <a:endParaRPr>
              <a:latin typeface="Calibri" pitchFamily="34" charset="0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1200" strike="noStrike" dirty="0">
                <a:solidFill>
                  <a:srgbClr val="000000"/>
                </a:solidFill>
                <a:latin typeface="Calibri" pitchFamily="34" charset="0"/>
                <a:ea typeface="Calibri"/>
              </a:rPr>
              <a:t>Campaign wise inquiry generation</a:t>
            </a:r>
            <a:endParaRPr>
              <a:latin typeface="Calibri" pitchFamily="34" charset="0"/>
            </a:endParaRPr>
          </a:p>
          <a:p>
            <a:pPr>
              <a:lnSpc>
                <a:spcPct val="100000"/>
              </a:lnSpc>
            </a:pPr>
            <a:endParaRPr>
              <a:latin typeface="Calibri" pitchFamily="34" charset="0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1200" strike="noStrike" dirty="0">
                <a:solidFill>
                  <a:srgbClr val="000000"/>
                </a:solidFill>
                <a:latin typeface="Calibri" pitchFamily="34" charset="0"/>
                <a:ea typeface="Calibri"/>
              </a:rPr>
              <a:t>Post sale / post insurance and post service customer review</a:t>
            </a:r>
            <a:endParaRPr>
              <a:latin typeface="Calibri" pitchFamily="34" charset="0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1200" strike="noStrike" dirty="0">
                <a:solidFill>
                  <a:srgbClr val="000000"/>
                </a:solidFill>
                <a:latin typeface="Calibri" pitchFamily="34" charset="0"/>
                <a:ea typeface="Calibri"/>
              </a:rPr>
              <a:t>Customer complains booking , transfer to concern department &amp; follow-up up to complain closed.</a:t>
            </a:r>
            <a:endParaRPr>
              <a:latin typeface="Calibri" pitchFamily="34" charset="0"/>
            </a:endParaRPr>
          </a:p>
          <a:p>
            <a:pPr>
              <a:lnSpc>
                <a:spcPct val="100000"/>
              </a:lnSpc>
            </a:pPr>
            <a:endParaRPr>
              <a:latin typeface="Calibri" pitchFamily="34" charset="0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1200" strike="noStrike" dirty="0">
                <a:solidFill>
                  <a:srgbClr val="000000"/>
                </a:solidFill>
                <a:latin typeface="Calibri" pitchFamily="34" charset="0"/>
                <a:ea typeface="Calibri"/>
              </a:rPr>
              <a:t>Customer retention analysis</a:t>
            </a:r>
            <a:endParaRPr>
              <a:latin typeface="Calibri" pitchFamily="34" charset="0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1200" strike="noStrike" dirty="0">
                <a:solidFill>
                  <a:srgbClr val="000000"/>
                </a:solidFill>
                <a:latin typeface="Calibri" pitchFamily="34" charset="0"/>
                <a:ea typeface="Calibri"/>
              </a:rPr>
              <a:t>Customer life cycle analysis</a:t>
            </a:r>
            <a:endParaRPr>
              <a:latin typeface="Calibri" pitchFamily="34" charset="0"/>
            </a:endParaRPr>
          </a:p>
        </p:txBody>
      </p:sp>
      <p:sp>
        <p:nvSpPr>
          <p:cNvPr id="160" name="CustomShape 5"/>
          <p:cNvSpPr/>
          <p:nvPr/>
        </p:nvSpPr>
        <p:spPr>
          <a:xfrm>
            <a:off x="4267200" y="3505200"/>
            <a:ext cx="3926160" cy="14174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15000"/>
              </a:lnSpc>
            </a:pPr>
            <a:r>
              <a:rPr lang="en-US" sz="1600" strike="noStrike" dirty="0">
                <a:solidFill>
                  <a:srgbClr val="2E75B6"/>
                </a:solidFill>
                <a:latin typeface="Calibri" pitchFamily="34" charset="0"/>
                <a:ea typeface="Calibri"/>
              </a:rPr>
              <a:t>Customer loyalty / Privilege schemes</a:t>
            </a:r>
            <a:endParaRPr>
              <a:latin typeface="Calibri" pitchFamily="34" charset="0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1200" strike="noStrike" dirty="0">
                <a:solidFill>
                  <a:srgbClr val="000000"/>
                </a:solidFill>
                <a:latin typeface="Calibri" pitchFamily="34" charset="0"/>
                <a:ea typeface="Calibri"/>
              </a:rPr>
              <a:t>Create loyalty / privilege schemes</a:t>
            </a:r>
            <a:endParaRPr>
              <a:latin typeface="Calibri" pitchFamily="34" charset="0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1200" strike="noStrike" dirty="0">
                <a:solidFill>
                  <a:srgbClr val="000000"/>
                </a:solidFill>
                <a:latin typeface="Calibri" pitchFamily="34" charset="0"/>
                <a:ea typeface="Calibri"/>
              </a:rPr>
              <a:t>Issue loyalty cards</a:t>
            </a:r>
            <a:endParaRPr>
              <a:latin typeface="Calibri" pitchFamily="34" charset="0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1200" strike="noStrike" dirty="0">
                <a:solidFill>
                  <a:srgbClr val="000000"/>
                </a:solidFill>
                <a:latin typeface="Calibri" pitchFamily="34" charset="0"/>
                <a:ea typeface="Calibri"/>
              </a:rPr>
              <a:t>Add points on new purchase / service and reference</a:t>
            </a:r>
            <a:endParaRPr>
              <a:latin typeface="Calibri" pitchFamily="34" charset="0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1200" strike="noStrike" dirty="0">
                <a:solidFill>
                  <a:srgbClr val="000000"/>
                </a:solidFill>
                <a:latin typeface="Calibri" pitchFamily="34" charset="0"/>
                <a:ea typeface="Calibri"/>
              </a:rPr>
              <a:t>Issue gifts on certain point collections</a:t>
            </a:r>
            <a:endParaRPr>
              <a:latin typeface="Calibri" pitchFamily="34" charset="0"/>
            </a:endParaRPr>
          </a:p>
        </p:txBody>
      </p:sp>
      <p:sp>
        <p:nvSpPr>
          <p:cNvPr id="161" name="CustomShape 6"/>
          <p:cNvSpPr/>
          <p:nvPr/>
        </p:nvSpPr>
        <p:spPr>
          <a:xfrm>
            <a:off x="8249040" y="816840"/>
            <a:ext cx="3819241" cy="24742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15000"/>
              </a:lnSpc>
            </a:pPr>
            <a:r>
              <a:rPr lang="en-US" sz="1600" strike="noStrike">
                <a:solidFill>
                  <a:srgbClr val="2E75B6"/>
                </a:solidFill>
                <a:latin typeface="Calibri" pitchFamily="34" charset="0"/>
                <a:ea typeface="Calibri"/>
              </a:rPr>
              <a:t>Customer Dashboard</a:t>
            </a:r>
            <a:endParaRPr>
              <a:latin typeface="Calibri" pitchFamily="34" charset="0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1200" strike="noStrike">
                <a:solidFill>
                  <a:srgbClr val="000000"/>
                </a:solidFill>
                <a:latin typeface="Calibri" pitchFamily="34" charset="0"/>
                <a:ea typeface="Calibri"/>
              </a:rPr>
              <a:t>Customer login</a:t>
            </a:r>
            <a:endParaRPr>
              <a:latin typeface="Calibri" pitchFamily="34" charset="0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1200" strike="noStrike">
                <a:solidFill>
                  <a:srgbClr val="000000"/>
                </a:solidFill>
                <a:latin typeface="Calibri" pitchFamily="34" charset="0"/>
                <a:ea typeface="Calibri"/>
              </a:rPr>
              <a:t>Customer Vehicles details</a:t>
            </a:r>
            <a:endParaRPr>
              <a:latin typeface="Calibri" pitchFamily="34" charset="0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1200" strike="noStrike">
                <a:solidFill>
                  <a:srgbClr val="000000"/>
                </a:solidFill>
                <a:latin typeface="Calibri" pitchFamily="34" charset="0"/>
                <a:ea typeface="Calibri"/>
              </a:rPr>
              <a:t>Service history</a:t>
            </a:r>
            <a:endParaRPr>
              <a:latin typeface="Calibri" pitchFamily="34" charset="0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1200" strike="noStrike">
                <a:solidFill>
                  <a:srgbClr val="000000"/>
                </a:solidFill>
                <a:latin typeface="Calibri" pitchFamily="34" charset="0"/>
                <a:ea typeface="Calibri"/>
              </a:rPr>
              <a:t>Insurance history</a:t>
            </a:r>
            <a:endParaRPr>
              <a:latin typeface="Calibri" pitchFamily="34" charset="0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1200" strike="noStrike">
                <a:solidFill>
                  <a:srgbClr val="000000"/>
                </a:solidFill>
                <a:latin typeface="Calibri" pitchFamily="34" charset="0"/>
                <a:ea typeface="Calibri"/>
              </a:rPr>
              <a:t>Complain bookings</a:t>
            </a:r>
            <a:endParaRPr>
              <a:latin typeface="Calibri" pitchFamily="34" charset="0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1200" strike="noStrike">
                <a:solidFill>
                  <a:srgbClr val="000000"/>
                </a:solidFill>
                <a:latin typeface="Calibri" pitchFamily="34" charset="0"/>
                <a:ea typeface="Calibri"/>
              </a:rPr>
              <a:t>Service bookings / Pick up request</a:t>
            </a:r>
            <a:endParaRPr>
              <a:latin typeface="Calibri" pitchFamily="34" charset="0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1200" strike="noStrike">
                <a:solidFill>
                  <a:srgbClr val="000000"/>
                </a:solidFill>
                <a:latin typeface="Calibri" pitchFamily="34" charset="0"/>
                <a:ea typeface="Calibri"/>
              </a:rPr>
              <a:t>Online payments</a:t>
            </a:r>
            <a:endParaRPr>
              <a:latin typeface="Calibri" pitchFamily="34" charset="0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1200" strike="noStrike">
                <a:solidFill>
                  <a:srgbClr val="000000"/>
                </a:solidFill>
                <a:latin typeface="Calibri" pitchFamily="34" charset="0"/>
                <a:ea typeface="Calibri"/>
              </a:rPr>
              <a:t>Original Accessories purchase</a:t>
            </a:r>
            <a:endParaRPr>
              <a:latin typeface="Calibri" pitchFamily="34" charset="0"/>
            </a:endParaRPr>
          </a:p>
          <a:p>
            <a:pPr>
              <a:lnSpc>
                <a:spcPct val="100000"/>
              </a:lnSpc>
            </a:pPr>
            <a:endParaRPr>
              <a:latin typeface="Calibri" pitchFamily="34" charset="0"/>
            </a:endParaRPr>
          </a:p>
        </p:txBody>
      </p:sp>
      <p:sp>
        <p:nvSpPr>
          <p:cNvPr id="162" name="CustomShape 7"/>
          <p:cNvSpPr/>
          <p:nvPr/>
        </p:nvSpPr>
        <p:spPr>
          <a:xfrm>
            <a:off x="84241" y="3553560"/>
            <a:ext cx="3926160" cy="13719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15000"/>
              </a:lnSpc>
            </a:pPr>
            <a:r>
              <a:rPr lang="en-US" sz="1600" strike="noStrike">
                <a:solidFill>
                  <a:srgbClr val="2E75B6"/>
                </a:solidFill>
                <a:latin typeface="Calibri" pitchFamily="34" charset="0"/>
                <a:ea typeface="Calibri"/>
              </a:rPr>
              <a:t>Employee easy access Mobile apps</a:t>
            </a:r>
            <a:endParaRPr>
              <a:latin typeface="Calibri" pitchFamily="34" charset="0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1200" strike="noStrike">
                <a:solidFill>
                  <a:srgbClr val="000000"/>
                </a:solidFill>
                <a:latin typeface="Calibri" pitchFamily="34" charset="0"/>
                <a:ea typeface="Calibri"/>
              </a:rPr>
              <a:t>Smart Mobile Application</a:t>
            </a:r>
            <a:endParaRPr>
              <a:latin typeface="Calibri" pitchFamily="34" charset="0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1200" strike="noStrike">
                <a:solidFill>
                  <a:srgbClr val="000000"/>
                </a:solidFill>
                <a:latin typeface="Calibri" pitchFamily="34" charset="0"/>
                <a:ea typeface="Calibri"/>
              </a:rPr>
              <a:t>Android and IOS supported</a:t>
            </a:r>
            <a:endParaRPr>
              <a:latin typeface="Calibri" pitchFamily="34" charset="0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1200" strike="noStrike">
                <a:solidFill>
                  <a:srgbClr val="000000"/>
                </a:solidFill>
                <a:latin typeface="Calibri" pitchFamily="34" charset="0"/>
                <a:ea typeface="Calibri"/>
              </a:rPr>
              <a:t>Quick Menus</a:t>
            </a:r>
            <a:endParaRPr>
              <a:latin typeface="Calibri" pitchFamily="34" charset="0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1200" strike="noStrike">
                <a:solidFill>
                  <a:srgbClr val="000000"/>
                </a:solidFill>
                <a:latin typeface="Calibri" pitchFamily="34" charset="0"/>
                <a:ea typeface="Calibri"/>
              </a:rPr>
              <a:t>Graphical representation of targets &amp; achievements</a:t>
            </a:r>
            <a:endParaRPr>
              <a:latin typeface="Calibri" pitchFamily="34" charset="0"/>
            </a:endParaRPr>
          </a:p>
          <a:p>
            <a:pPr>
              <a:lnSpc>
                <a:spcPct val="100000"/>
              </a:lnSpc>
            </a:pPr>
            <a:endParaRPr>
              <a:latin typeface="Calibri" pitchFamily="34" charset="0"/>
            </a:endParaRPr>
          </a:p>
        </p:txBody>
      </p:sp>
      <p:sp>
        <p:nvSpPr>
          <p:cNvPr id="164" name="CustomShape 9"/>
          <p:cNvSpPr/>
          <p:nvPr/>
        </p:nvSpPr>
        <p:spPr>
          <a:xfrm>
            <a:off x="4166641" y="803520"/>
            <a:ext cx="3926160" cy="2467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15000"/>
              </a:lnSpc>
            </a:pPr>
            <a:r>
              <a:rPr lang="en-US" sz="1600" strike="noStrike" dirty="0">
                <a:solidFill>
                  <a:srgbClr val="2E75B6"/>
                </a:solidFill>
                <a:latin typeface="Calibri" pitchFamily="34" charset="0"/>
                <a:ea typeface="Calibri"/>
              </a:rPr>
              <a:t>User’s Dashboard</a:t>
            </a:r>
            <a:endParaRPr>
              <a:latin typeface="Calibri" pitchFamily="34" charset="0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1200" strike="noStrike" dirty="0">
                <a:solidFill>
                  <a:srgbClr val="000000"/>
                </a:solidFill>
                <a:latin typeface="Calibri" pitchFamily="34" charset="0"/>
                <a:ea typeface="Calibri"/>
              </a:rPr>
              <a:t>Inquiry type (like walk in, marketing, road show)</a:t>
            </a:r>
            <a:endParaRPr>
              <a:latin typeface="Calibri" pitchFamily="34" charset="0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1200" strike="noStrike" dirty="0">
                <a:solidFill>
                  <a:srgbClr val="000000"/>
                </a:solidFill>
                <a:latin typeface="Calibri" pitchFamily="34" charset="0"/>
                <a:ea typeface="Calibri"/>
              </a:rPr>
              <a:t>Inquiry status (like cold, hot)</a:t>
            </a:r>
            <a:endParaRPr>
              <a:latin typeface="Calibri" pitchFamily="34" charset="0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1200" strike="noStrike" dirty="0">
                <a:solidFill>
                  <a:srgbClr val="000000"/>
                </a:solidFill>
                <a:latin typeface="Calibri" pitchFamily="34" charset="0"/>
                <a:ea typeface="Calibri"/>
              </a:rPr>
              <a:t>Source (like ads, reference, tale-calling)</a:t>
            </a:r>
            <a:endParaRPr>
              <a:latin typeface="Calibri" pitchFamily="34" charset="0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1200" strike="noStrike" dirty="0">
                <a:solidFill>
                  <a:srgbClr val="000000"/>
                </a:solidFill>
                <a:latin typeface="Calibri" pitchFamily="34" charset="0"/>
                <a:ea typeface="Calibri"/>
              </a:rPr>
              <a:t>Ratings (good, bad)</a:t>
            </a:r>
            <a:endParaRPr>
              <a:latin typeface="Calibri" pitchFamily="34" charset="0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1200" strike="noStrike" dirty="0">
                <a:solidFill>
                  <a:srgbClr val="000000"/>
                </a:solidFill>
                <a:latin typeface="Calibri" pitchFamily="34" charset="0"/>
                <a:ea typeface="Calibri"/>
              </a:rPr>
              <a:t>Demographic details</a:t>
            </a:r>
            <a:endParaRPr>
              <a:latin typeface="Calibri" pitchFamily="34" charset="0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1200" strike="noStrike" dirty="0">
                <a:solidFill>
                  <a:srgbClr val="000000"/>
                </a:solidFill>
                <a:latin typeface="Calibri" pitchFamily="34" charset="0"/>
                <a:ea typeface="Calibri"/>
              </a:rPr>
              <a:t>Interested model &amp; color </a:t>
            </a:r>
            <a:endParaRPr>
              <a:latin typeface="Calibri" pitchFamily="34" charset="0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1200" strike="noStrike" dirty="0">
                <a:solidFill>
                  <a:srgbClr val="000000"/>
                </a:solidFill>
                <a:latin typeface="Calibri" pitchFamily="34" charset="0"/>
                <a:ea typeface="Calibri"/>
              </a:rPr>
              <a:t>Record inquiries</a:t>
            </a:r>
            <a:endParaRPr>
              <a:latin typeface="Calibri" pitchFamily="34" charset="0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1200" strike="noStrike" dirty="0">
                <a:solidFill>
                  <a:srgbClr val="000000"/>
                </a:solidFill>
                <a:latin typeface="Calibri" pitchFamily="34" charset="0"/>
                <a:ea typeface="Calibri"/>
              </a:rPr>
              <a:t>Prompt follow up</a:t>
            </a:r>
            <a:endParaRPr>
              <a:latin typeface="Calibri" pitchFamily="34" charset="0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1200" strike="noStrike" dirty="0">
                <a:solidFill>
                  <a:srgbClr val="000000"/>
                </a:solidFill>
                <a:latin typeface="Calibri" pitchFamily="34" charset="0"/>
                <a:ea typeface="Calibri"/>
              </a:rPr>
              <a:t>Record follow ups with status(revisit/closed/sold)</a:t>
            </a:r>
            <a:endParaRPr>
              <a:latin typeface="Calibri" pitchFamily="34" charset="0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1200" strike="noStrike" dirty="0">
                <a:solidFill>
                  <a:srgbClr val="000000"/>
                </a:solidFill>
                <a:latin typeface="Calibri" pitchFamily="34" charset="0"/>
                <a:ea typeface="Calibri"/>
              </a:rPr>
              <a:t>Closed inquiries reasons</a:t>
            </a:r>
            <a:endParaRPr>
              <a:latin typeface="Calibri" pitchFamily="34" charset="0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1200" strike="noStrike" dirty="0">
                <a:solidFill>
                  <a:srgbClr val="000000"/>
                </a:solidFill>
                <a:latin typeface="Calibri" pitchFamily="34" charset="0"/>
                <a:ea typeface="Calibri"/>
              </a:rPr>
              <a:t>Reactivating close inquiries</a:t>
            </a:r>
            <a:endParaRPr>
              <a:latin typeface="Calibri" pitchFamily="34" charset="0"/>
            </a:endParaRPr>
          </a:p>
        </p:txBody>
      </p:sp>
      <p:pic>
        <p:nvPicPr>
          <p:cNvPr id="12" name="Picture 11" descr="ATL Logo-01250X2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0"/>
            <a:ext cx="762000" cy="76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CustomShape 2"/>
          <p:cNvSpPr/>
          <p:nvPr/>
        </p:nvSpPr>
        <p:spPr>
          <a:xfrm>
            <a:off x="208801" y="1520280"/>
            <a:ext cx="2860560" cy="6919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8" name="CustomShape 3"/>
          <p:cNvSpPr/>
          <p:nvPr/>
        </p:nvSpPr>
        <p:spPr>
          <a:xfrm>
            <a:off x="8852401" y="0"/>
            <a:ext cx="3308400" cy="60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1" u="sng" strike="noStrike" dirty="0" smtClean="0">
                <a:solidFill>
                  <a:srgbClr val="5B9BD5"/>
                </a:solidFill>
                <a:latin typeface="Calibri"/>
                <a:ea typeface="DejaVu Sans"/>
              </a:rPr>
              <a:t>TechLabAuto</a:t>
            </a:r>
            <a:endParaRPr/>
          </a:p>
          <a:p>
            <a:pPr>
              <a:lnSpc>
                <a:spcPct val="100000"/>
              </a:lnSpc>
            </a:pPr>
            <a:r>
              <a:rPr lang="en-US" sz="1000" b="1" strike="noStrike" dirty="0">
                <a:solidFill>
                  <a:srgbClr val="ED7D31"/>
                </a:solidFill>
                <a:latin typeface="Calibri"/>
                <a:ea typeface="DejaVu Sans"/>
              </a:rPr>
              <a:t>Your Trusted Partner in Overcoming Business Uncertainties.</a:t>
            </a:r>
            <a:endParaRPr/>
          </a:p>
        </p:txBody>
      </p:sp>
      <p:sp>
        <p:nvSpPr>
          <p:cNvPr id="169" name="CustomShape 4"/>
          <p:cNvSpPr/>
          <p:nvPr/>
        </p:nvSpPr>
        <p:spPr>
          <a:xfrm>
            <a:off x="1097281" y="916200"/>
            <a:ext cx="4480560" cy="2467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15000"/>
              </a:lnSpc>
            </a:pPr>
            <a:r>
              <a:rPr lang="en-US" sz="1600" strike="noStrike">
                <a:solidFill>
                  <a:srgbClr val="2E75B6"/>
                </a:solidFill>
                <a:latin typeface="Calibri"/>
                <a:ea typeface="Calibri"/>
              </a:rPr>
              <a:t>Safety &amp; security</a:t>
            </a:r>
            <a:endParaRPr/>
          </a:p>
          <a:p>
            <a:pPr>
              <a:lnSpc>
                <a:spcPct val="115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1200" strike="noStrike">
                <a:solidFill>
                  <a:srgbClr val="000000"/>
                </a:solidFill>
                <a:latin typeface="Calibri"/>
                <a:ea typeface="Calibri"/>
              </a:rPr>
              <a:t>Secure User access with password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1200" strike="noStrike">
                <a:solidFill>
                  <a:srgbClr val="000000"/>
                </a:solidFill>
                <a:latin typeface="Calibri"/>
                <a:ea typeface="Calibri"/>
              </a:rPr>
              <a:t>Forced password change policy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1200" strike="noStrike">
                <a:solidFill>
                  <a:srgbClr val="000000"/>
                </a:solidFill>
                <a:latin typeface="Calibri"/>
                <a:ea typeface="Calibri"/>
              </a:rPr>
              <a:t>IP based access restriction policy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1200" strike="noStrike">
                <a:solidFill>
                  <a:srgbClr val="000000"/>
                </a:solidFill>
                <a:latin typeface="Calibri"/>
                <a:ea typeface="Calibri"/>
              </a:rPr>
              <a:t>User activity logging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1200" strike="noStrike">
                <a:solidFill>
                  <a:srgbClr val="000000"/>
                </a:solidFill>
                <a:latin typeface="Calibri"/>
                <a:ea typeface="Calibri"/>
              </a:rPr>
              <a:t>User access permission control up to add / edit /delete/print/view/export permission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1200" strike="noStrike">
                <a:solidFill>
                  <a:srgbClr val="000000"/>
                </a:solidFill>
                <a:latin typeface="Calibri"/>
                <a:ea typeface="Calibri"/>
              </a:rPr>
              <a:t>User access level management (Super User / Manager/user etc..)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70" name="CustomShape 5"/>
          <p:cNvSpPr/>
          <p:nvPr/>
        </p:nvSpPr>
        <p:spPr>
          <a:xfrm>
            <a:off x="5669280" y="914400"/>
            <a:ext cx="4389120" cy="2467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15000"/>
              </a:lnSpc>
            </a:pPr>
            <a:r>
              <a:rPr lang="en-US" sz="1600" strike="noStrike">
                <a:solidFill>
                  <a:srgbClr val="2E75B6"/>
                </a:solidFill>
                <a:latin typeface="Calibri"/>
                <a:ea typeface="Calibri"/>
              </a:rPr>
              <a:t>Integrated Document management system</a:t>
            </a:r>
            <a:endParaRPr/>
          </a:p>
          <a:p>
            <a:pPr>
              <a:lnSpc>
                <a:spcPct val="115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1200" strike="noStrike">
                <a:solidFill>
                  <a:srgbClr val="000000"/>
                </a:solidFill>
                <a:latin typeface="Calibri"/>
                <a:ea typeface="Calibri"/>
              </a:rPr>
              <a:t>Document upload facility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1200" strike="noStrike">
                <a:solidFill>
                  <a:srgbClr val="000000"/>
                </a:solidFill>
                <a:latin typeface="Calibri"/>
                <a:ea typeface="Calibri"/>
              </a:rPr>
              <a:t>Secure download policy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1200" strike="noStrike">
                <a:solidFill>
                  <a:srgbClr val="000000"/>
                </a:solidFill>
                <a:latin typeface="Calibri"/>
                <a:ea typeface="Calibri"/>
              </a:rPr>
              <a:t>Online document viewing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1200" strike="noStrike">
                <a:solidFill>
                  <a:srgbClr val="000000"/>
                </a:solidFill>
                <a:latin typeface="Calibri"/>
                <a:ea typeface="Calibri"/>
              </a:rPr>
              <a:t>Secure document transfer facility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1200" strike="noStrike">
                <a:solidFill>
                  <a:srgbClr val="000000"/>
                </a:solidFill>
                <a:latin typeface="Calibri"/>
                <a:ea typeface="Calibri"/>
              </a:rPr>
              <a:t>Automatic Document indexing for easy and fast searching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1200" strike="noStrike">
                <a:solidFill>
                  <a:srgbClr val="000000"/>
                </a:solidFill>
                <a:latin typeface="Calibri"/>
                <a:ea typeface="Calibri"/>
              </a:rPr>
              <a:t>Paperless office environment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1200" strike="noStrike">
                <a:solidFill>
                  <a:srgbClr val="000000"/>
                </a:solidFill>
                <a:latin typeface="Calibri"/>
                <a:ea typeface="Calibri"/>
              </a:rPr>
              <a:t>Collaborative work environment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71" name="CustomShape 6"/>
          <p:cNvSpPr/>
          <p:nvPr/>
        </p:nvSpPr>
        <p:spPr>
          <a:xfrm>
            <a:off x="228600" y="3657600"/>
            <a:ext cx="11795760" cy="2467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15000"/>
              </a:lnSpc>
            </a:pPr>
            <a:r>
              <a:rPr lang="en-US" sz="2000" b="1" strike="noStrike">
                <a:solidFill>
                  <a:srgbClr val="2E75B6"/>
                </a:solidFill>
                <a:latin typeface="Calibri"/>
                <a:ea typeface="Calibri"/>
              </a:rPr>
              <a:t>Special Features</a:t>
            </a:r>
            <a:endParaRPr/>
          </a:p>
          <a:p>
            <a:pPr algn="ctr">
              <a:lnSpc>
                <a:spcPct val="115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en-US" sz="1300" strike="noStrike">
                <a:solidFill>
                  <a:srgbClr val="000000"/>
                </a:solidFill>
                <a:latin typeface="Calibri"/>
                <a:ea typeface="Calibri"/>
              </a:rPr>
              <a:t>Quotation generator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1300" strike="noStrike">
                <a:solidFill>
                  <a:srgbClr val="000000"/>
                </a:solidFill>
                <a:latin typeface="Calibri"/>
                <a:ea typeface="Calibri"/>
              </a:rPr>
              <a:t>Insurance Premium calculator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1300" strike="noStrike">
                <a:solidFill>
                  <a:srgbClr val="000000"/>
                </a:solidFill>
                <a:latin typeface="Calibri"/>
                <a:ea typeface="Calibri"/>
              </a:rPr>
              <a:t>Email profile setup for various task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1300" strike="noStrike">
                <a:solidFill>
                  <a:srgbClr val="000000"/>
                </a:solidFill>
                <a:latin typeface="Calibri"/>
                <a:ea typeface="Calibri"/>
              </a:rPr>
              <a:t>SMS profile setup for various task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1300" strike="noStrike">
                <a:solidFill>
                  <a:srgbClr val="000000"/>
                </a:solidFill>
                <a:latin typeface="Calibri"/>
                <a:ea typeface="Calibri"/>
              </a:rPr>
              <a:t>Letters profile setup for various task 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1300" strike="noStrike">
                <a:solidFill>
                  <a:srgbClr val="000000"/>
                </a:solidFill>
                <a:latin typeface="Calibri"/>
                <a:ea typeface="Calibri"/>
              </a:rPr>
              <a:t>Customer Time line setup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1300" strike="noStrike">
                <a:solidFill>
                  <a:srgbClr val="000000"/>
                </a:solidFill>
                <a:latin typeface="Calibri"/>
                <a:ea typeface="Calibri"/>
              </a:rPr>
              <a:t>External Data upload facility through excel and Third Party API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id="8" name="Picture 7" descr="ATL Logo-01250X2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0"/>
            <a:ext cx="762000" cy="76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CustomShape 2"/>
          <p:cNvSpPr/>
          <p:nvPr/>
        </p:nvSpPr>
        <p:spPr>
          <a:xfrm>
            <a:off x="208801" y="1520280"/>
            <a:ext cx="2860560" cy="6919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8" name="CustomShape 3"/>
          <p:cNvSpPr/>
          <p:nvPr/>
        </p:nvSpPr>
        <p:spPr>
          <a:xfrm>
            <a:off x="934921" y="1104840"/>
            <a:ext cx="3443760" cy="3443760"/>
          </a:xfrm>
          <a:prstGeom prst="pie">
            <a:avLst>
              <a:gd name="adj1" fmla="val 5400000"/>
              <a:gd name="adj2" fmla="val 16200000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9" name="CustomShape 4"/>
          <p:cNvSpPr/>
          <p:nvPr/>
        </p:nvSpPr>
        <p:spPr>
          <a:xfrm>
            <a:off x="2657879" y="1104840"/>
            <a:ext cx="6548761" cy="3443760"/>
          </a:xfrm>
          <a:prstGeom prst="rect">
            <a:avLst/>
          </a:prstGeom>
          <a:solidFill>
            <a:schemeClr val="lt1">
              <a:alpha val="90000"/>
              <a:hueOff val="0"/>
              <a:satOff val="0"/>
              <a:lumOff val="0"/>
              <a:alphaOff val="0"/>
            </a:schemeClr>
          </a:solidFill>
          <a:ln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6320" tIns="76320" rIns="76320" bIns="76320" anchor="ctr"/>
          <a:lstStyle/>
          <a:p>
            <a:pPr algn="ctr">
              <a:lnSpc>
                <a:spcPct val="90000"/>
              </a:lnSpc>
            </a:pPr>
            <a:r>
              <a:rPr lang="en-US" sz="2000" strike="noStrike" dirty="0">
                <a:solidFill>
                  <a:srgbClr val="000000"/>
                </a:solidFill>
                <a:latin typeface="Calibri"/>
                <a:ea typeface="DejaVu Sans"/>
              </a:rPr>
              <a:t>Thanks</a:t>
            </a:r>
            <a:endParaRPr/>
          </a:p>
          <a:p>
            <a:pPr algn="ctr">
              <a:lnSpc>
                <a:spcPct val="90000"/>
              </a:lnSpc>
            </a:pPr>
            <a:endParaRPr/>
          </a:p>
          <a:p>
            <a:pPr algn="ctr">
              <a:lnSpc>
                <a:spcPct val="90000"/>
              </a:lnSpc>
            </a:pPr>
            <a:r>
              <a:rPr lang="en-US" sz="3200" strike="noStrike" dirty="0" smtClean="0">
                <a:solidFill>
                  <a:srgbClr val="000000"/>
                </a:solidFill>
                <a:latin typeface="Calibri"/>
                <a:ea typeface="DejaVu Sans"/>
              </a:rPr>
              <a:t>Anvesha Tech Lab Private Limited</a:t>
            </a:r>
            <a:endParaRPr/>
          </a:p>
          <a:p>
            <a:pPr algn="ctr">
              <a:lnSpc>
                <a:spcPct val="90000"/>
              </a:lnSpc>
            </a:pPr>
            <a:r>
              <a:rPr lang="en-US" sz="2000" strike="noStrike" dirty="0">
                <a:solidFill>
                  <a:srgbClr val="000000"/>
                </a:solidFill>
                <a:latin typeface="Calibri"/>
                <a:ea typeface="DejaVu Sans"/>
              </a:rPr>
              <a:t>Ahmadabad – Gujarat – India</a:t>
            </a:r>
            <a:endParaRPr/>
          </a:p>
          <a:p>
            <a:pPr algn="ctr">
              <a:lnSpc>
                <a:spcPct val="90000"/>
              </a:lnSpc>
            </a:pPr>
            <a:r>
              <a:rPr lang="en-US" sz="2000" strike="noStrike" dirty="0">
                <a:solidFill>
                  <a:srgbClr val="000000"/>
                </a:solidFill>
                <a:latin typeface="Calibri"/>
                <a:ea typeface="DejaVu Sans"/>
              </a:rPr>
              <a:t>Contact: </a:t>
            </a:r>
            <a:r>
              <a:rPr lang="en-US" sz="2000" strike="noStrike" dirty="0" smtClean="0">
                <a:solidFill>
                  <a:srgbClr val="000000"/>
                </a:solidFill>
                <a:latin typeface="Calibri"/>
                <a:ea typeface="DejaVu Sans"/>
              </a:rPr>
              <a:t>99250 06832</a:t>
            </a:r>
            <a:endParaRPr/>
          </a:p>
          <a:p>
            <a:pPr algn="ctr">
              <a:lnSpc>
                <a:spcPct val="90000"/>
              </a:lnSpc>
            </a:pPr>
            <a:r>
              <a:rPr lang="en-US" sz="2000" strike="noStrike" dirty="0">
                <a:solidFill>
                  <a:srgbClr val="000000"/>
                </a:solidFill>
                <a:latin typeface="Calibri"/>
                <a:ea typeface="DejaVu Sans"/>
              </a:rPr>
              <a:t>Email: </a:t>
            </a:r>
            <a:r>
              <a:rPr lang="en-US" sz="2000" u="sng" strike="noStrike" dirty="0" smtClean="0">
                <a:solidFill>
                  <a:srgbClr val="0563C1"/>
                </a:solidFill>
                <a:latin typeface="Calibri"/>
                <a:ea typeface="DejaVu Sans"/>
              </a:rPr>
              <a:t>info@anveshatechlab.com</a:t>
            </a:r>
            <a:endParaRPr/>
          </a:p>
          <a:p>
            <a:pPr algn="ctr">
              <a:lnSpc>
                <a:spcPct val="90000"/>
              </a:lnSpc>
            </a:pPr>
            <a:r>
              <a:rPr lang="en-US" sz="2000" strike="noStrike" dirty="0">
                <a:solidFill>
                  <a:srgbClr val="000000"/>
                </a:solidFill>
                <a:latin typeface="Calibri"/>
                <a:ea typeface="DejaVu Sans"/>
              </a:rPr>
              <a:t>Web : </a:t>
            </a:r>
            <a:r>
              <a:rPr lang="en-US" sz="2000" strike="noStrike" dirty="0" smtClean="0">
                <a:solidFill>
                  <a:srgbClr val="000000"/>
                </a:solidFill>
                <a:latin typeface="Calibri"/>
                <a:ea typeface="DejaVu Sans"/>
              </a:rPr>
              <a:t>www.anveshatechlab.com</a:t>
            </a:r>
            <a:endParaRPr/>
          </a:p>
          <a:p>
            <a:pPr algn="ctr">
              <a:lnSpc>
                <a:spcPct val="90000"/>
              </a:lnSpc>
            </a:pPr>
            <a:endParaRPr/>
          </a:p>
          <a:p>
            <a:pPr algn="ctr">
              <a:lnSpc>
                <a:spcPct val="90000"/>
              </a:lnSpc>
            </a:pPr>
            <a:endParaRPr/>
          </a:p>
        </p:txBody>
      </p:sp>
      <p:pic>
        <p:nvPicPr>
          <p:cNvPr id="6" name="Picture 5" descr="ATL Logo-01250X2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0"/>
            <a:ext cx="762000" cy="76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1260</Words>
  <PresentationFormat>Custom</PresentationFormat>
  <Paragraphs>220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Home</dc:creator>
  <cp:lastModifiedBy>Home</cp:lastModifiedBy>
  <cp:revision>14</cp:revision>
  <dcterms:modified xsi:type="dcterms:W3CDTF">2020-09-18T08:04:15Z</dcterms:modified>
</cp:coreProperties>
</file>